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3"/>
  </p:notesMasterIdLst>
  <p:handoutMasterIdLst>
    <p:handoutMasterId r:id="rId14"/>
  </p:handoutMasterIdLst>
  <p:sldIdLst>
    <p:sldId id="259" r:id="rId2"/>
    <p:sldId id="260" r:id="rId3"/>
    <p:sldId id="262" r:id="rId4"/>
    <p:sldId id="263" r:id="rId5"/>
    <p:sldId id="265" r:id="rId6"/>
    <p:sldId id="266" r:id="rId7"/>
    <p:sldId id="267" r:id="rId8"/>
    <p:sldId id="270" r:id="rId9"/>
    <p:sldId id="264" r:id="rId10"/>
    <p:sldId id="272" r:id="rId11"/>
    <p:sldId id="261" r:id="rId12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5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2"/>
            <p14:sldId id="263"/>
            <p14:sldId id="265"/>
            <p14:sldId id="266"/>
            <p14:sldId id="267"/>
            <p14:sldId id="270"/>
            <p14:sldId id="264"/>
            <p14:sldId id="27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007B78"/>
    <a:srgbClr val="89BA17"/>
    <a:srgbClr val="E32119"/>
    <a:srgbClr val="8BC5FF"/>
    <a:srgbClr val="99CCFF"/>
    <a:srgbClr val="9FB7D3"/>
    <a:srgbClr val="6A8FBF"/>
    <a:srgbClr val="00A9D4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1308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76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2017-11-14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S2-178566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S2-178566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S2-178566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6A1945-7FFD-4FA5-9577-8C904FD23708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2F960A-C91D-4404-B5B1-1808E19E49BB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099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AE8EEF-63D2-4FF6-8A25-2347C7FE07DE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945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BC0452-D423-46C6-B0F6-D5FDB91085B2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411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DF2D207-4726-44B4-A020-80E30CD9545B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685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BBF0282-9BFF-4524-9825-0A780D3B792B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050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7BE871-DF6E-401F-922A-EECEC8BF2171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527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B91026-74B5-4572-B762-00B9B8DE53FA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376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FDDE03B-F124-4B3C-A047-B58E6EF53DF6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5249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FB2798-3739-46B9-9A58-0E615E8C5CCB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998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827B15-5C14-4887-8EFC-653CF4AF9641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S2-178566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633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S2-178566  |  2017-11-14  |  Page </a:t>
            </a:r>
            <a:fld id="{33EF2655-AE9C-4B96-8D04-F45EC700C894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Rrc</a:t>
            </a:r>
            <a:r>
              <a:rPr lang="en-US" dirty="0"/>
              <a:t> inactive- some system aspects</a:t>
            </a:r>
            <a:br>
              <a:rPr lang="en-US" dirty="0"/>
            </a:b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S2-178566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C4A28E6-6038-4F9C-B72C-F7C0F5A258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3348500"/>
              </p:ext>
            </p:extLst>
          </p:nvPr>
        </p:nvGraphicFramePr>
        <p:xfrm>
          <a:off x="396875" y="1800225"/>
          <a:ext cx="8351340" cy="436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3780">
                  <a:extLst>
                    <a:ext uri="{9D8B030D-6E8A-4147-A177-3AD203B41FA5}">
                      <a16:colId xmlns:a16="http://schemas.microsoft.com/office/drawing/2014/main" val="578620657"/>
                    </a:ext>
                  </a:extLst>
                </a:gridCol>
                <a:gridCol w="2783780">
                  <a:extLst>
                    <a:ext uri="{9D8B030D-6E8A-4147-A177-3AD203B41FA5}">
                      <a16:colId xmlns:a16="http://schemas.microsoft.com/office/drawing/2014/main" val="3137418646"/>
                    </a:ext>
                  </a:extLst>
                </a:gridCol>
                <a:gridCol w="2783780">
                  <a:extLst>
                    <a:ext uri="{9D8B030D-6E8A-4147-A177-3AD203B41FA5}">
                      <a16:colId xmlns:a16="http://schemas.microsoft.com/office/drawing/2014/main" val="3592668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Main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Solution-2 (Ericsson)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58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minimise power consumption</a:t>
                      </a:r>
                      <a:endParaRPr lang="sv-SE" sz="140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maximising number of UEs utilising and benefit from RRC INACTIVE</a:t>
                      </a:r>
                      <a:endParaRPr lang="sv-SE" sz="140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support possible RNA configurations (cell-list, RAN area, TAI list)</a:t>
                      </a:r>
                      <a:endParaRPr lang="sv-SE" sz="140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support realistic RAN deployments (limited </a:t>
                      </a:r>
                      <a:r>
                        <a:rPr lang="en-GB" sz="1400" dirty="0" err="1"/>
                        <a:t>Xn</a:t>
                      </a:r>
                      <a:r>
                        <a:rPr lang="en-GB" sz="1400" dirty="0"/>
                        <a:t> connectivity)</a:t>
                      </a:r>
                      <a:endParaRPr lang="sv-SE" sz="1400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signalling load in RAN (RNA Update due to smaller RNAs)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forcing UEs to recover through IDLE, additional NAS signalling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impact on UE battery due to above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smaller fraction of UEs for which RRC_INACTIVE is advantageous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 INACTIVE only applicable to limited RAN deployments (relatively large nodes)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 on operators to configure RNAs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Updates to the RAN/CN interface for performing AS Context/RAN Paging relay;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“complete” solution for all UE mobility profiles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signaling load on the RAN-CN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/f for a small fraction of UEs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154320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467BCFFF-6AE2-42CA-813C-EE2DC3E19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4108620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dirty="0"/>
              <a:t>The RRC_INACTIVE properties state shall meet the following objectives:</a:t>
            </a:r>
            <a:endParaRPr lang="sv-SE" dirty="0"/>
          </a:p>
          <a:p>
            <a:pPr hangingPunct="0"/>
            <a:r>
              <a:rPr lang="en-GB" dirty="0"/>
              <a:t>TR 38.804:</a:t>
            </a:r>
            <a:endParaRPr lang="sv-SE" dirty="0"/>
          </a:p>
          <a:p>
            <a:pPr lvl="1" hangingPunct="0"/>
            <a:r>
              <a:rPr lang="en-GB" i="1" dirty="0"/>
              <a:t>A UE in RRC_INACTIVE should incur minimum signalling to fulfil the control latency requirement and </a:t>
            </a:r>
            <a:r>
              <a:rPr lang="en-GB" i="1" dirty="0">
                <a:solidFill>
                  <a:srgbClr val="89BA17"/>
                </a:solidFill>
              </a:rPr>
              <a:t>minimise power consumption </a:t>
            </a:r>
            <a:r>
              <a:rPr lang="en-GB" i="1" dirty="0"/>
              <a:t>comparable to LTE RRC_IDLE and resource costs in the RAN/CN making it possible to </a:t>
            </a:r>
            <a:r>
              <a:rPr lang="en-GB" i="1" dirty="0">
                <a:solidFill>
                  <a:srgbClr val="89BA17"/>
                </a:solidFill>
              </a:rPr>
              <a:t>maximise the number of UEs utilising and benefiting from this state</a:t>
            </a:r>
            <a:r>
              <a:rPr lang="en-GB" i="1" dirty="0"/>
              <a:t>. </a:t>
            </a:r>
          </a:p>
          <a:p>
            <a:pPr hangingPunct="0"/>
            <a:r>
              <a:rPr lang="en-GB" dirty="0"/>
              <a:t>TR 23.799:</a:t>
            </a:r>
            <a:endParaRPr lang="sv-SE" dirty="0"/>
          </a:p>
          <a:p>
            <a:pPr lvl="1" hangingPunct="0"/>
            <a:r>
              <a:rPr lang="en-GB" i="1" dirty="0"/>
              <a:t>RAN WG2 is expected to define means for a UE in MM Registered CN Connected state not transmitting or receiving data to achieve a </a:t>
            </a:r>
            <a:r>
              <a:rPr lang="en-GB" i="1" dirty="0">
                <a:solidFill>
                  <a:srgbClr val="89BA17"/>
                </a:solidFill>
              </a:rPr>
              <a:t>comparable power efficiency to that of a UE in CN Idle state</a:t>
            </a:r>
            <a:r>
              <a:rPr lang="en-GB" i="1" dirty="0"/>
              <a:t>.</a:t>
            </a:r>
            <a:endParaRPr lang="sv-SE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C88E51-DD69-4C43-A42C-E80AC96C1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RRC Inactive state properties: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NG-C and NG-U kept connected while UE in RRC Inactive state;</a:t>
            </a:r>
          </a:p>
          <a:p>
            <a:pPr lvl="2"/>
            <a:r>
              <a:rPr lang="en-US" dirty="0"/>
              <a:t>MT User/Control plane data triggers RAN Paging.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To minimize signaling, Access Stratum Context stored in RAN and the UE;</a:t>
            </a:r>
          </a:p>
          <a:p>
            <a:pPr marL="355600" lvl="1" indent="0">
              <a:buNone/>
            </a:pPr>
            <a:r>
              <a:rPr lang="en-US" dirty="0">
                <a:sym typeface="Symbol" panose="05050102010706020507" pitchFamily="18" charset="2"/>
              </a:rPr>
              <a:t></a:t>
            </a:r>
            <a:r>
              <a:rPr lang="en-US" dirty="0"/>
              <a:t> 1. RAN approach is that RAN paging shall be as reliable as CN paging. This requires that RAN paging covers UE location.</a:t>
            </a:r>
          </a:p>
          <a:p>
            <a:pPr marL="355600" lvl="1" indent="0">
              <a:buNone/>
            </a:pPr>
            <a:r>
              <a:rPr lang="en-US" dirty="0">
                <a:sym typeface="Symbol" panose="05050102010706020507" pitchFamily="18" charset="2"/>
              </a:rPr>
              <a:t></a:t>
            </a:r>
            <a:r>
              <a:rPr lang="en-US" dirty="0"/>
              <a:t> 2. In order to avoid NAS recovery, the AS Context needs to be transfer-able from the old serving RAN node to the RAN node where UE resumes to RRC_CONNECTED state.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90E3DE-EE06-4C88-8654-18B70D5C2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realization</a:t>
            </a:r>
          </a:p>
        </p:txBody>
      </p:sp>
    </p:spTree>
    <p:extLst>
      <p:ext uri="{BB962C8B-B14F-4D97-AF65-F5344CB8AC3E}">
        <p14:creationId xmlns:p14="http://schemas.microsoft.com/office/powerpoint/2010/main" val="512827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(1)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15073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466125" y="2123115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466126" y="2948870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919131" y="2019160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919131" y="2952709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where UE enters RRC-CONNECTED and AS Context is needed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454795" cy="61347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933807" y="3800211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AS Context transferred from old to new RAN node enabling signaling overhead reduction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447248" y="5461231"/>
            <a:ext cx="7441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benefits from RRC Inactive state at UE mobility in RRC Inactive, support for AS Context transfer between old and new RAN node is required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6297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(2)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31846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230508" y="1613158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343767" y="2676784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828939" y="1544661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NG-U. RAN Paging triggering node.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828939" y="2769486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configured with the cell that UE is currently camping on while in RRC Inactive state.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345727" cy="9825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781406" y="3953450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 Paging from old to new RAN node enabling UE reachability while in RRC Inactive state.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447248" y="5461231"/>
            <a:ext cx="74410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UE reachability while in RRC Inactive state for MT sessions, support for RAN Paging from old to RAN node(s) providing radio coverage for that UE is required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7915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AD00D31-AAEA-49AC-BA44-D25267D7D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Paging reliability and AS Context transfer relies on connectivity between old and new RAN.</a:t>
            </a:r>
          </a:p>
          <a:p>
            <a:r>
              <a:rPr lang="en-US" dirty="0"/>
              <a:t>Two solutions: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Area* limited by </a:t>
            </a:r>
            <a:r>
              <a:rPr lang="en-US" dirty="0" err="1"/>
              <a:t>Xn</a:t>
            </a:r>
            <a:r>
              <a:rPr lang="en-US" dirty="0"/>
              <a:t> connectivity;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 extending beyond </a:t>
            </a:r>
            <a:r>
              <a:rPr lang="en-US" dirty="0" err="1"/>
              <a:t>Xn</a:t>
            </a:r>
            <a:r>
              <a:rPr lang="en-US" dirty="0"/>
              <a:t> connectivity by CN relay, if </a:t>
            </a:r>
            <a:r>
              <a:rPr lang="en-US" dirty="0" err="1"/>
              <a:t>Xn</a:t>
            </a:r>
            <a:r>
              <a:rPr lang="en-US" dirty="0"/>
              <a:t> not available </a:t>
            </a:r>
            <a:r>
              <a:rPr lang="en-US"/>
              <a:t>(Ericsson et al**);</a:t>
            </a:r>
            <a:endParaRPr lang="en-US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*</a:t>
            </a:r>
            <a:r>
              <a:rPr lang="en-GB" sz="1800" dirty="0"/>
              <a:t>“RAN Notification Area”: configured by serving RAN node, either list of cells, or RAN Area (broadcast) or List of TAIs (CN Registration Area).</a:t>
            </a:r>
          </a:p>
          <a:p>
            <a:r>
              <a:rPr lang="en-GB" sz="1800" dirty="0"/>
              <a:t>**</a:t>
            </a:r>
            <a:r>
              <a:rPr lang="en-GB" sz="1800" dirty="0" err="1"/>
              <a:t>pCR</a:t>
            </a:r>
            <a:r>
              <a:rPr lang="en-GB" sz="1800" dirty="0"/>
              <a:t> “RRC Inactive state – new procedures in 23.502”, S2-178561, Ericsson, Verizon, </a:t>
            </a:r>
            <a:r>
              <a:rPr lang="en-GB" sz="1800" dirty="0" err="1"/>
              <a:t>Telia</a:t>
            </a:r>
            <a:r>
              <a:rPr lang="en-GB" sz="1800" dirty="0"/>
              <a:t>, Vodafone, T-Mobile USA, Cisco.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9F47C-59D2-4D48-A200-384D42C2F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solutions</a:t>
            </a:r>
          </a:p>
        </p:txBody>
      </p:sp>
    </p:spTree>
    <p:extLst>
      <p:ext uri="{BB962C8B-B14F-4D97-AF65-F5344CB8AC3E}">
        <p14:creationId xmlns:p14="http://schemas.microsoft.com/office/powerpoint/2010/main" val="1270077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Solution-1 (1)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F74E07B-B4C1-4689-B372-62EB3A216DA1}"/>
              </a:ext>
            </a:extLst>
          </p:cNvPr>
          <p:cNvGrpSpPr/>
          <p:nvPr/>
        </p:nvGrpSpPr>
        <p:grpSpPr>
          <a:xfrm>
            <a:off x="796258" y="1766405"/>
            <a:ext cx="3474434" cy="2960270"/>
            <a:chOff x="2080470" y="2131846"/>
            <a:chExt cx="3474434" cy="296027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080470" y="2877424"/>
              <a:ext cx="1210811" cy="1107346"/>
              <a:chOff x="2080470" y="2877424"/>
              <a:chExt cx="1210811" cy="1107346"/>
            </a:xfrm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38275" y="2131846"/>
              <a:ext cx="1210811" cy="1107346"/>
              <a:chOff x="2080470" y="2877424"/>
              <a:chExt cx="1210811" cy="1107346"/>
            </a:xfrm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17175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53D3D13E-9502-47D6-8D6D-9F3AEFC489DC}"/>
                </a:ext>
              </a:extLst>
            </p:cNvPr>
            <p:cNvSpPr/>
            <p:nvPr/>
          </p:nvSpPr>
          <p:spPr bwMode="auto">
            <a:xfrm>
              <a:off x="3596078" y="304590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41959"/>
              <a:ext cx="453005" cy="292222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17175" y="359957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232FB2C5-1E2B-4E56-8085-88B10E85F678}"/>
                </a:ext>
              </a:extLst>
            </p:cNvPr>
            <p:cNvSpPr/>
            <p:nvPr/>
          </p:nvSpPr>
          <p:spPr bwMode="auto">
            <a:xfrm>
              <a:off x="3974981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2D37E7B-B345-47CE-A518-489B13868477}"/>
                </a:ext>
              </a:extLst>
            </p:cNvPr>
            <p:cNvSpPr/>
            <p:nvPr/>
          </p:nvSpPr>
          <p:spPr bwMode="auto">
            <a:xfrm>
              <a:off x="4353884" y="230767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26CB2237-19A9-4EBB-A6AB-D90815D2E6C3}"/>
                </a:ext>
              </a:extLst>
            </p:cNvPr>
            <p:cNvSpPr/>
            <p:nvPr/>
          </p:nvSpPr>
          <p:spPr bwMode="auto">
            <a:xfrm>
              <a:off x="4353884" y="267678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5928AD6F-5804-423E-B860-36F2FF930F2C}"/>
                </a:ext>
              </a:extLst>
            </p:cNvPr>
            <p:cNvSpPr/>
            <p:nvPr/>
          </p:nvSpPr>
          <p:spPr bwMode="auto">
            <a:xfrm>
              <a:off x="4732787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EA45482B-EAA8-4385-ABD3-101DBF6E4331}"/>
                </a:ext>
              </a:extLst>
            </p:cNvPr>
            <p:cNvSpPr/>
            <p:nvPr/>
          </p:nvSpPr>
          <p:spPr bwMode="auto">
            <a:xfrm>
              <a:off x="4732787" y="286134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2233F6D5-0509-401C-B6B9-254E3BDEC659}"/>
                </a:ext>
              </a:extLst>
            </p:cNvPr>
            <p:cNvSpPr/>
            <p:nvPr/>
          </p:nvSpPr>
          <p:spPr bwMode="auto">
            <a:xfrm>
              <a:off x="4353884" y="304590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7333BA0B-AC4E-4F18-BAEF-472A0FFCE723}"/>
                </a:ext>
              </a:extLst>
            </p:cNvPr>
            <p:cNvSpPr/>
            <p:nvPr/>
          </p:nvSpPr>
          <p:spPr bwMode="auto">
            <a:xfrm>
              <a:off x="3974981" y="286134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59373" y="3800211"/>
              <a:ext cx="1210811" cy="1107346"/>
              <a:chOff x="2080470" y="2877424"/>
              <a:chExt cx="1210811" cy="1107346"/>
            </a:xfrm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0196A8DD-71DF-4E2D-A47B-E998AEA30C48}"/>
                </a:ext>
              </a:extLst>
            </p:cNvPr>
            <p:cNvSpPr/>
            <p:nvPr/>
          </p:nvSpPr>
          <p:spPr bwMode="auto">
            <a:xfrm>
              <a:off x="4344093" y="3431098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Hexagon 53">
              <a:extLst>
                <a:ext uri="{FF2B5EF4-FFF2-40B4-BE49-F238E27FC236}">
                  <a16:creationId xmlns:a16="http://schemas.microsoft.com/office/drawing/2014/main" id="{7766D16C-3EDC-427A-BE31-21022B090E2F}"/>
                </a:ext>
              </a:extLst>
            </p:cNvPr>
            <p:cNvSpPr/>
            <p:nvPr/>
          </p:nvSpPr>
          <p:spPr bwMode="auto">
            <a:xfrm>
              <a:off x="4722996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50F34B1D-F369-4721-B4B0-39B8027937B1}"/>
                </a:ext>
              </a:extLst>
            </p:cNvPr>
            <p:cNvSpPr/>
            <p:nvPr/>
          </p:nvSpPr>
          <p:spPr bwMode="auto">
            <a:xfrm>
              <a:off x="4722996" y="361565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Hexagon 55">
              <a:extLst>
                <a:ext uri="{FF2B5EF4-FFF2-40B4-BE49-F238E27FC236}">
                  <a16:creationId xmlns:a16="http://schemas.microsoft.com/office/drawing/2014/main" id="{A07947F5-7499-4207-90B4-B277D63F3855}"/>
                </a:ext>
              </a:extLst>
            </p:cNvPr>
            <p:cNvSpPr/>
            <p:nvPr/>
          </p:nvSpPr>
          <p:spPr bwMode="auto">
            <a:xfrm>
              <a:off x="5101899" y="343109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D9754554-C830-47C0-9D2F-713F2E19986C}"/>
                </a:ext>
              </a:extLst>
            </p:cNvPr>
            <p:cNvSpPr/>
            <p:nvPr/>
          </p:nvSpPr>
          <p:spPr bwMode="auto">
            <a:xfrm>
              <a:off x="5101899" y="380021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Hexagon 57">
              <a:extLst>
                <a:ext uri="{FF2B5EF4-FFF2-40B4-BE49-F238E27FC236}">
                  <a16:creationId xmlns:a16="http://schemas.microsoft.com/office/drawing/2014/main" id="{9142C830-B9DF-4792-AF7B-09A5C8491E33}"/>
                </a:ext>
              </a:extLst>
            </p:cNvPr>
            <p:cNvSpPr/>
            <p:nvPr/>
          </p:nvSpPr>
          <p:spPr bwMode="auto">
            <a:xfrm>
              <a:off x="4722996" y="398477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Hexagon 58">
              <a:extLst>
                <a:ext uri="{FF2B5EF4-FFF2-40B4-BE49-F238E27FC236}">
                  <a16:creationId xmlns:a16="http://schemas.microsoft.com/office/drawing/2014/main" id="{C83BCA57-DA94-4A63-9F88-9DD2A107D5DD}"/>
                </a:ext>
              </a:extLst>
            </p:cNvPr>
            <p:cNvSpPr/>
            <p:nvPr/>
          </p:nvSpPr>
          <p:spPr bwMode="auto">
            <a:xfrm>
              <a:off x="4344093" y="380021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457877" y="2294681"/>
            <a:ext cx="33150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Paging reliability relies on </a:t>
            </a:r>
            <a:r>
              <a:rPr lang="en-US" dirty="0" err="1"/>
              <a:t>Xn</a:t>
            </a:r>
            <a:r>
              <a:rPr lang="en-US" dirty="0"/>
              <a:t> connectivity between the old RAN node and any an arbitrary RAN node within the RNA.</a:t>
            </a:r>
            <a:endParaRPr lang="sv-SE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994604" y="4742039"/>
            <a:ext cx="791738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b="1" dirty="0"/>
              <a:t>Consequences: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this requires either a fully meshed RAN, i.e. </a:t>
            </a:r>
            <a:r>
              <a:rPr lang="en-US" sz="1800" dirty="0" err="1"/>
              <a:t>Xn</a:t>
            </a:r>
            <a:r>
              <a:rPr lang="en-US" sz="1800" dirty="0"/>
              <a:t> connectivity between all RAN nodes within an RNA + RAN </a:t>
            </a:r>
            <a:r>
              <a:rPr lang="en-US" sz="1800" dirty="0" err="1"/>
              <a:t>neighbouring</a:t>
            </a:r>
            <a:r>
              <a:rPr lang="en-US" sz="1800" dirty="0"/>
              <a:t> nodes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or will result in rather small RNAs, due to realistic deployments with limited </a:t>
            </a:r>
            <a:r>
              <a:rPr lang="en-US" sz="1800" dirty="0" err="1"/>
              <a:t>Xn</a:t>
            </a:r>
            <a:r>
              <a:rPr lang="en-US" sz="1800" dirty="0"/>
              <a:t> connectivity</a:t>
            </a:r>
            <a:endParaRPr lang="sv-SE" sz="1800" dirty="0"/>
          </a:p>
        </p:txBody>
      </p:sp>
      <p:sp>
        <p:nvSpPr>
          <p:cNvPr id="85" name="Arrow: Curved Down 84">
            <a:extLst>
              <a:ext uri="{FF2B5EF4-FFF2-40B4-BE49-F238E27FC236}">
                <a16:creationId xmlns:a16="http://schemas.microsoft.com/office/drawing/2014/main" id="{69316F03-2C63-459A-8097-F800DDA0AF7A}"/>
              </a:ext>
            </a:extLst>
          </p:cNvPr>
          <p:cNvSpPr/>
          <p:nvPr/>
        </p:nvSpPr>
        <p:spPr bwMode="auto">
          <a:xfrm>
            <a:off x="2570922" y="2712623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Arrow: Curved Down 85">
            <a:extLst>
              <a:ext uri="{FF2B5EF4-FFF2-40B4-BE49-F238E27FC236}">
                <a16:creationId xmlns:a16="http://schemas.microsoft.com/office/drawing/2014/main" id="{7968238E-9BF3-4DF5-BCEF-87AE95796FE7}"/>
              </a:ext>
            </a:extLst>
          </p:cNvPr>
          <p:cNvSpPr/>
          <p:nvPr/>
        </p:nvSpPr>
        <p:spPr bwMode="auto">
          <a:xfrm>
            <a:off x="2099939" y="3447711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Arrow: Curved Down 86">
            <a:extLst>
              <a:ext uri="{FF2B5EF4-FFF2-40B4-BE49-F238E27FC236}">
                <a16:creationId xmlns:a16="http://schemas.microsoft.com/office/drawing/2014/main" id="{2DF8C2B2-3B53-429B-BE41-6D0D59AE415B}"/>
              </a:ext>
            </a:extLst>
          </p:cNvPr>
          <p:cNvSpPr/>
          <p:nvPr/>
        </p:nvSpPr>
        <p:spPr bwMode="auto">
          <a:xfrm rot="15371718">
            <a:off x="2252339" y="3600111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Arrow: Curved Down 87">
            <a:extLst>
              <a:ext uri="{FF2B5EF4-FFF2-40B4-BE49-F238E27FC236}">
                <a16:creationId xmlns:a16="http://schemas.microsoft.com/office/drawing/2014/main" id="{ED99C116-78D0-4692-AD83-0402B18BD035}"/>
              </a:ext>
            </a:extLst>
          </p:cNvPr>
          <p:cNvSpPr/>
          <p:nvPr/>
        </p:nvSpPr>
        <p:spPr bwMode="auto">
          <a:xfrm rot="15371718">
            <a:off x="773192" y="2932516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809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Solution-1 (2)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4947457" y="562259"/>
            <a:ext cx="343250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Fully meshed RAN with </a:t>
            </a:r>
            <a:r>
              <a:rPr lang="en-US" dirty="0" err="1"/>
              <a:t>Xn</a:t>
            </a:r>
            <a:r>
              <a:rPr lang="en-US" dirty="0"/>
              <a:t> connectivity is challenging to achieve because:</a:t>
            </a:r>
          </a:p>
          <a:p>
            <a:pPr marL="342900" indent="-342900">
              <a:buFontTx/>
              <a:buChar char="-"/>
            </a:pPr>
            <a:r>
              <a:rPr lang="en-US" dirty="0" err="1"/>
              <a:t>Xn</a:t>
            </a:r>
            <a:r>
              <a:rPr lang="en-US" dirty="0"/>
              <a:t> is setup based on UE measurement, there are no measurements for far distanced RAN nodes.</a:t>
            </a:r>
          </a:p>
          <a:p>
            <a:pPr marL="342900" indent="-342900">
              <a:buFontTx/>
              <a:buChar char="-"/>
            </a:pPr>
            <a:r>
              <a:rPr lang="en-US" dirty="0"/>
              <a:t>Configuring </a:t>
            </a:r>
            <a:r>
              <a:rPr lang="en-US" dirty="0" err="1"/>
              <a:t>Xn</a:t>
            </a:r>
            <a:r>
              <a:rPr lang="en-US" dirty="0"/>
              <a:t> with 2</a:t>
            </a:r>
            <a:r>
              <a:rPr lang="en-US" baseline="30000" dirty="0"/>
              <a:t>nd</a:t>
            </a:r>
            <a:r>
              <a:rPr lang="en-US" dirty="0"/>
              <a:t>  and 3</a:t>
            </a:r>
            <a:r>
              <a:rPr lang="en-US" baseline="30000" dirty="0"/>
              <a:t>rd</a:t>
            </a:r>
            <a:r>
              <a:rPr lang="en-US" dirty="0"/>
              <a:t> tier neighboring RAN nodes increases radically the number of </a:t>
            </a:r>
            <a:r>
              <a:rPr lang="en-US" dirty="0" err="1"/>
              <a:t>Xn</a:t>
            </a:r>
            <a:r>
              <a:rPr lang="en-US" dirty="0"/>
              <a:t> interfaces required to be supported.</a:t>
            </a:r>
          </a:p>
          <a:p>
            <a:pPr marL="342900" indent="-342900">
              <a:buFontTx/>
              <a:buChar char="-"/>
            </a:pPr>
            <a:r>
              <a:rPr lang="en-US" dirty="0"/>
              <a:t>Limitation to underlying infrastructure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38647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208671" y="5963478"/>
            <a:ext cx="8610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Symbol" panose="05050102010706020507" pitchFamily="18" charset="2"/>
              </a:rPr>
              <a:t> </a:t>
            </a:r>
            <a:r>
              <a:rPr lang="en-US" sz="2400" dirty="0" err="1"/>
              <a:t>Xn</a:t>
            </a:r>
            <a:r>
              <a:rPr lang="en-US" sz="2400" dirty="0"/>
              <a:t> connectivity based RNAs are smaller than UE’s CN RA.</a:t>
            </a:r>
          </a:p>
        </p:txBody>
      </p:sp>
    </p:spTree>
    <p:extLst>
      <p:ext uri="{BB962C8B-B14F-4D97-AF65-F5344CB8AC3E}">
        <p14:creationId xmlns:p14="http://schemas.microsoft.com/office/powerpoint/2010/main" val="1899339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Solution-2 (1)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4947457" y="562259"/>
            <a:ext cx="34325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Notification Area extended beyond </a:t>
            </a:r>
            <a:r>
              <a:rPr lang="en-US" dirty="0" err="1"/>
              <a:t>Xn</a:t>
            </a:r>
            <a:r>
              <a:rPr lang="en-US" dirty="0"/>
              <a:t> connectivity by CN relay :</a:t>
            </a:r>
          </a:p>
          <a:p>
            <a:pPr marL="342900" indent="-342900">
              <a:buFontTx/>
              <a:buChar char="-"/>
            </a:pPr>
            <a:r>
              <a:rPr lang="en-US" dirty="0"/>
              <a:t>In case </a:t>
            </a:r>
            <a:r>
              <a:rPr lang="en-US" dirty="0" err="1"/>
              <a:t>Xn</a:t>
            </a:r>
            <a:r>
              <a:rPr lang="en-US" dirty="0"/>
              <a:t> connectivity not available:</a:t>
            </a:r>
          </a:p>
          <a:p>
            <a:pPr marL="800100" lvl="1" indent="-342900">
              <a:buFontTx/>
              <a:buChar char="-"/>
            </a:pPr>
            <a:r>
              <a:rPr lang="en-US" dirty="0"/>
              <a:t>AS Context transfer via CN.</a:t>
            </a:r>
          </a:p>
          <a:p>
            <a:pPr marL="800100" lvl="1" indent="-342900">
              <a:buFontTx/>
              <a:buChar char="-"/>
            </a:pPr>
            <a:r>
              <a:rPr lang="en-US" dirty="0"/>
              <a:t>RAN Paging relayed via CN.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80003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313764" y="5553235"/>
            <a:ext cx="8620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RNAs configured as a UE’s CN Registration Area are in general not fully meshed </a:t>
            </a:r>
            <a:r>
              <a:rPr lang="en-GB" dirty="0" err="1"/>
              <a:t>Xn</a:t>
            </a:r>
            <a:r>
              <a:rPr lang="en-GB" dirty="0"/>
              <a:t> connected</a:t>
            </a:r>
            <a:endParaRPr lang="en-US" sz="240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E1A8BE36-8E91-4409-AD2F-1DF28C5CA8D7}"/>
              </a:ext>
            </a:extLst>
          </p:cNvPr>
          <p:cNvSpPr/>
          <p:nvPr/>
        </p:nvSpPr>
        <p:spPr bwMode="auto">
          <a:xfrm>
            <a:off x="4198741" y="3133567"/>
            <a:ext cx="453005" cy="40967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CN</a:t>
            </a:r>
          </a:p>
        </p:txBody>
      </p:sp>
      <p:cxnSp>
        <p:nvCxnSpPr>
          <p:cNvPr id="73" name="Connector: Curved 72">
            <a:extLst>
              <a:ext uri="{FF2B5EF4-FFF2-40B4-BE49-F238E27FC236}">
                <a16:creationId xmlns:a16="http://schemas.microsoft.com/office/drawing/2014/main" id="{F7D7602F-E2A3-407D-8177-7839C07A85C4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3043446" y="2985745"/>
            <a:ext cx="657386" cy="557493"/>
          </a:xfrm>
          <a:prstGeom prst="curvedConnector3">
            <a:avLst>
              <a:gd name="adj1" fmla="val -109255"/>
            </a:avLst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5622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233</TotalTime>
  <Words>832</Words>
  <Application>Microsoft Office PowerPoint</Application>
  <PresentationFormat>On-screen Show (4:3)</PresentationFormat>
  <Paragraphs>115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Symbol</vt:lpstr>
      <vt:lpstr>Ericsson Capital TT</vt:lpstr>
      <vt:lpstr>Arial</vt:lpstr>
      <vt:lpstr>PresentationTemplate2011</vt:lpstr>
      <vt:lpstr>Rrc inactive- some system aspects </vt:lpstr>
      <vt:lpstr>background</vt:lpstr>
      <vt:lpstr>realization</vt:lpstr>
      <vt:lpstr>Requirements (1)</vt:lpstr>
      <vt:lpstr>Requirements (2)</vt:lpstr>
      <vt:lpstr>solutions</vt:lpstr>
      <vt:lpstr>Solution-1 (1)</vt:lpstr>
      <vt:lpstr>Solution-1 (2)</vt:lpstr>
      <vt:lpstr>Solution-2 (1)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Rrc inactive- some system aspects</dc:title>
  <dc:creator/>
  <cp:keywords/>
  <dc:description>Rev PA1</dc:description>
  <cp:lastModifiedBy>Paul Schliwa-Bertling</cp:lastModifiedBy>
  <cp:revision>61</cp:revision>
  <dcterms:created xsi:type="dcterms:W3CDTF">2017-11-14T06:45:34Z</dcterms:created>
  <dcterms:modified xsi:type="dcterms:W3CDTF">2017-11-21T13:12:35Z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false</vt:bool>
  </property>
  <property fmtid="{D5CDD505-2E9C-101B-9397-08002B2CF9AE}" pid="20" name="optEnterText1">
    <vt:bool>true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S2-178566</vt:lpwstr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>2017-11-14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2017-11-14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